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697" r:id="rId2"/>
    <p:sldId id="538" r:id="rId3"/>
    <p:sldId id="552" r:id="rId4"/>
    <p:sldId id="539" r:id="rId5"/>
    <p:sldId id="1080" r:id="rId6"/>
    <p:sldId id="541" r:id="rId7"/>
    <p:sldId id="1081" r:id="rId8"/>
    <p:sldId id="1095" r:id="rId9"/>
    <p:sldId id="1096" r:id="rId10"/>
    <p:sldId id="1094" r:id="rId11"/>
    <p:sldId id="1073" r:id="rId12"/>
    <p:sldId id="1077" r:id="rId13"/>
    <p:sldId id="556" r:id="rId14"/>
    <p:sldId id="557" r:id="rId15"/>
    <p:sldId id="559" r:id="rId16"/>
    <p:sldId id="554" r:id="rId17"/>
    <p:sldId id="720" r:id="rId18"/>
    <p:sldId id="728" r:id="rId19"/>
    <p:sldId id="583" r:id="rId20"/>
    <p:sldId id="1067" r:id="rId21"/>
    <p:sldId id="1070" r:id="rId22"/>
    <p:sldId id="740" r:id="rId23"/>
    <p:sldId id="737" r:id="rId24"/>
    <p:sldId id="1069" r:id="rId25"/>
    <p:sldId id="678" r:id="rId26"/>
    <p:sldId id="1088" r:id="rId27"/>
    <p:sldId id="602" r:id="rId28"/>
    <p:sldId id="587" r:id="rId29"/>
    <p:sldId id="1085" r:id="rId30"/>
    <p:sldId id="1086" r:id="rId31"/>
    <p:sldId id="683" r:id="rId32"/>
    <p:sldId id="643" r:id="rId33"/>
    <p:sldId id="1089" r:id="rId34"/>
    <p:sldId id="594" r:id="rId35"/>
    <p:sldId id="595" r:id="rId36"/>
    <p:sldId id="1091" r:id="rId37"/>
    <p:sldId id="1087" r:id="rId38"/>
    <p:sldId id="716" r:id="rId39"/>
    <p:sldId id="1093" r:id="rId40"/>
    <p:sldId id="1074" r:id="rId41"/>
    <p:sldId id="1090" r:id="rId42"/>
    <p:sldId id="687" r:id="rId43"/>
    <p:sldId id="613" r:id="rId44"/>
    <p:sldId id="1076" r:id="rId45"/>
    <p:sldId id="64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cmAuthor id="2" name="Black, Jenny" initials="B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2686" autoAdjust="0"/>
  </p:normalViewPr>
  <p:slideViewPr>
    <p:cSldViewPr>
      <p:cViewPr varScale="1">
        <p:scale>
          <a:sx n="103" d="100"/>
          <a:sy n="103" d="100"/>
        </p:scale>
        <p:origin x="212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90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88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3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7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354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06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0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2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7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6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125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720C6-0A35-1971-3EFB-EDAB9593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22083-3236-5EF0-23FC-FEE965BE6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D03CB-AB1E-5A05-C012-42A203466660}"/>
              </a:ext>
            </a:extLst>
          </p:cNvPr>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4FCA33C-FB75-33C2-982C-0EE2BEA56F21}"/>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87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3332-516B-7366-0529-AC39019AA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9B779-272D-E1BA-B866-8523B2D92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741FB-9217-2751-DF54-913D4E4B7D0E}"/>
              </a:ext>
            </a:extLst>
          </p:cNvPr>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51F17B3-C944-C87B-4187-465F63FAF3A2}"/>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12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979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5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915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43E4-154E-21DD-31D4-28B702C8B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FDB3F-1B03-0077-E74D-FDF301BA0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88183-55A1-8618-30EC-5004FBDA5601}"/>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7253716-FAB2-4D70-7B16-FBE217DDA990}"/>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98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F2AF-82F4-11E5-80EA-ED03A8FD2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C3899-35CF-80A4-B8A7-F7FB50431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63AEB-2DF7-D4ED-5D2D-52BC4850601D}"/>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0E9F070B-8CCD-A30E-E532-0AC8648E982B}"/>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352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043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173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058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scambiaschools.org/eval" TargetMode="External"/><Relationship Id="rId5" Type="http://schemas.openxmlformats.org/officeDocument/2006/relationships/hyperlink" Target="https://support.renaissance.com/" TargetMode="External"/><Relationship Id="rId4" Type="http://schemas.openxmlformats.org/officeDocument/2006/relationships/hyperlink" Target="http://www.flfa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a:bodyPr>
          <a:lstStyle/>
          <a:p>
            <a:r>
              <a:rPr lang="en-US" b="1" dirty="0"/>
              <a:t>2025 </a:t>
            </a:r>
            <a:br>
              <a:rPr lang="en-US" b="1" dirty="0"/>
            </a:br>
            <a:r>
              <a:rPr lang="en-US" b="1" dirty="0"/>
              <a:t>PM1 &amp; PM2</a:t>
            </a:r>
            <a:br>
              <a:rPr lang="en-US" b="1" dirty="0"/>
            </a:br>
            <a:r>
              <a:rPr lang="en-US" b="1" dirty="0"/>
              <a:t>Statewide Assessments</a:t>
            </a:r>
            <a:br>
              <a:rPr lang="en-US" b="1" dirty="0"/>
            </a:br>
            <a:r>
              <a:rPr lang="en-US" b="1" dirty="0"/>
              <a:t>Training Materials </a:t>
            </a:r>
            <a:br>
              <a:rPr lang="en-US" b="1" dirty="0"/>
            </a:br>
            <a:r>
              <a:rPr lang="en-US" b="1" dirty="0"/>
              <a:t>Elementary</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dirty="0"/>
              <a:t>Under no circumstances are students permitted to assist in preparing secure materials before testing or in organizing and returning materials after testing.</a:t>
            </a:r>
          </a:p>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r>
              <a:rPr lang="en-US" sz="2400" dirty="0"/>
              <a:t>Any monitoring software that would allow test content on student workstations to be viewed on another device during testing must be turned off.</a:t>
            </a:r>
          </a:p>
          <a:p>
            <a:pPr marL="0" indent="0">
              <a:lnSpc>
                <a:spcPct val="80000"/>
              </a:lnSpc>
              <a:spcBef>
                <a:spcPts val="600"/>
              </a:spcBef>
              <a:spcAft>
                <a:spcPts val="600"/>
              </a:spcAft>
              <a:buNone/>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505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343399"/>
          </a:xfrm>
        </p:spPr>
        <p:txBody>
          <a:bodyPr/>
          <a:lstStyle/>
          <a:p>
            <a:pPr marL="0" indent="0">
              <a:buNone/>
              <a:defRPr/>
            </a:pPr>
            <a:r>
              <a:rPr lang="en-US" sz="2800" b="1" dirty="0"/>
              <a:t>Response Entry Interface – REI (Grades 3-6)</a:t>
            </a:r>
          </a:p>
          <a:p>
            <a:pPr marL="457200" indent="-457200">
              <a:spcAft>
                <a:spcPts val="1200"/>
              </a:spcAft>
              <a:defRPr/>
            </a:pPr>
            <a:r>
              <a:rPr lang="en-US" sz="2400" dirty="0"/>
              <a:t>All regular print, large print, and one-item-per-page FAST paper-based assessments must be transcribed by school staff into the REI </a:t>
            </a:r>
            <a:r>
              <a:rPr lang="en-US" sz="2400" b="1" dirty="0"/>
              <a:t>(must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REI within one week of the student completing the paper-based assessment. </a:t>
            </a:r>
            <a:r>
              <a:rPr lang="en-US" sz="2400" b="1" dirty="0"/>
              <a:t> </a:t>
            </a:r>
          </a:p>
          <a:p>
            <a:pPr marL="457200" indent="-457200">
              <a:spcAft>
                <a:spcPts val="1200"/>
              </a:spcAft>
              <a:defRPr/>
            </a:pPr>
            <a:r>
              <a:rPr lang="en-US" sz="2400" dirty="0"/>
              <a:t>More information about the REI can be found in the </a:t>
            </a:r>
            <a:r>
              <a:rPr lang="en-US" sz="2400" b="1" i="1" dirty="0"/>
              <a:t>REI User Guide </a:t>
            </a:r>
            <a:r>
              <a:rPr lang="en-US" sz="2400" dirty="0"/>
              <a:t>on the FSA Portal.</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33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343399"/>
          </a:xfrm>
        </p:spPr>
        <p:txBody>
          <a:bodyPr/>
          <a:lstStyle/>
          <a:p>
            <a:pPr marL="0" indent="0">
              <a:buNone/>
              <a:defRPr/>
            </a:pPr>
            <a:r>
              <a:rPr lang="en-US" sz="2800" b="1" dirty="0"/>
              <a:t>Star Record Book (Grades K-2)</a:t>
            </a:r>
          </a:p>
          <a:p>
            <a:pPr marL="457200" indent="-457200">
              <a:spcAft>
                <a:spcPts val="1200"/>
              </a:spcAft>
              <a:defRPr/>
            </a:pPr>
            <a:r>
              <a:rPr lang="en-US" sz="2400" dirty="0"/>
              <a:t>All regular print, large print, and one-item-per-page K-2 FAST paper-based assessments must be transcribed by school staff into the Star Record Book.</a:t>
            </a:r>
            <a:endParaRPr lang="en-US" sz="2400" b="1" dirty="0"/>
          </a:p>
          <a:p>
            <a:pPr marL="457200" indent="-457200">
              <a:spcAft>
                <a:spcPts val="1200"/>
              </a:spcAft>
              <a:defRPr/>
            </a:pPr>
            <a:r>
              <a:rPr lang="en-US" sz="2400" dirty="0"/>
              <a:t>Responses should be entered into the Record Book within one week of the student completing the paper-based assessment. </a:t>
            </a:r>
            <a:r>
              <a:rPr lang="en-US" sz="2400" b="1" dirty="0"/>
              <a:t> </a:t>
            </a:r>
            <a:endParaRPr lang="en-US" sz="2400" dirty="0"/>
          </a:p>
          <a:p>
            <a:pPr marL="457200" indent="-457200">
              <a:spcAft>
                <a:spcPts val="1200"/>
              </a:spcAft>
              <a:defRPr/>
            </a:pPr>
            <a:r>
              <a:rPr lang="en-US" sz="2400" dirty="0"/>
              <a:t>More information about this can be found in the </a:t>
            </a:r>
            <a:r>
              <a:rPr lang="en-US" sz="2400" b="1" i="1" dirty="0"/>
              <a:t>K-2 FAST Paper-Based Star Assessments User Guide </a:t>
            </a:r>
            <a:r>
              <a:rPr lang="en-US" sz="2400" dirty="0"/>
              <a:t>on the FSA Portal.</a:t>
            </a:r>
          </a:p>
          <a:p>
            <a:pPr marL="457200" indent="-457200">
              <a:spcAft>
                <a:spcPts val="1200"/>
              </a:spcAft>
              <a:defRPr/>
            </a:pPr>
            <a:r>
              <a:rPr lang="en-US" sz="2400" dirty="0"/>
              <a:t>Follow the instructions in the user guide to return materials.</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521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endParaRPr lang="en-US" sz="2400" b="1" dirty="0"/>
          </a:p>
          <a:p>
            <a:pPr marL="385763" indent="-385763">
              <a:buFont typeface="+mj-lt"/>
              <a:buAutoNum type="arabicPeriod"/>
            </a:pPr>
            <a:r>
              <a:rPr lang="en-US" sz="2400" b="1" dirty="0"/>
              <a:t>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marL="385763" indent="-385763">
              <a:buFont typeface="+mj-lt"/>
              <a:buAutoNum type="arabicPeriod"/>
            </a:pPr>
            <a:r>
              <a:rPr lang="en-US" sz="2400" b="1" dirty="0"/>
              <a:t>A student is caught cheating during testing. </a:t>
            </a:r>
            <a:r>
              <a:rPr lang="en-US" sz="2400" dirty="0"/>
              <a:t>In situations involving cheating, a report must be submitted to FDOE within 10 calendar days of the incident. </a:t>
            </a:r>
          </a:p>
          <a:p>
            <a:pPr marL="385763" indent="-385763">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724399"/>
          </a:xfrm>
        </p:spPr>
        <p:txBody>
          <a:bodyPr>
            <a:noAutofit/>
          </a:bodyPr>
          <a:lstStyle/>
          <a:p>
            <a:pPr marL="457200" indent="-457200">
              <a:buFont typeface="+mj-lt"/>
              <a:buAutoNum type="arabicPeriod" startAt="4"/>
            </a:pPr>
            <a:r>
              <a:rPr lang="en-US" sz="2400" b="1" dirty="0"/>
              <a:t>A student is given an unauthorized accommodation. </a:t>
            </a:r>
            <a:r>
              <a:rPr lang="en-US" sz="2400" dirty="0"/>
              <a:t>Testing with accommodations not indicated on a student’s IEP, 504 plan, or ELL plan may be cause for invalidation. </a:t>
            </a:r>
          </a:p>
          <a:p>
            <a:pPr marL="457200" indent="-457200">
              <a:buFont typeface="+mj-lt"/>
              <a:buAutoNum type="arabicPeriod" startAt="4"/>
            </a:pPr>
            <a:r>
              <a:rPr lang="en-US" sz="2400" b="1" dirty="0"/>
              <a:t>A student was </a:t>
            </a:r>
            <a:r>
              <a:rPr lang="en-US" sz="2400" b="1" u="sng" dirty="0"/>
              <a:t>not</a:t>
            </a:r>
            <a:r>
              <a:rPr lang="en-US" sz="2400" b="1" dirty="0"/>
              <a:t> provided an allowable accommodation. </a:t>
            </a:r>
            <a:r>
              <a:rPr lang="en-US" sz="2400" dirty="0"/>
              <a:t>The situation should be discussed with the student and parents to determine if the lack of the accommodation significantly affected the student’s performance and if the test should be scored.</a:t>
            </a:r>
          </a:p>
          <a:p>
            <a:pPr marL="457200" indent="-457200">
              <a:buFont typeface="+mj-lt"/>
              <a:buAutoNum type="arabicPeriod" startAt="4"/>
            </a:pPr>
            <a:r>
              <a:rPr lang="en-US" sz="2400" b="1" dirty="0"/>
              <a:t>A student is given an unauthorized aid. </a:t>
            </a:r>
            <a:r>
              <a:rPr lang="en-US" sz="2400" dirty="0"/>
              <a:t>For instance, if a student had access to an unauthorized visual aid, the aid in question should be considered in terms of its likely impact on the validity of results.</a:t>
            </a:r>
          </a:p>
          <a:p>
            <a:pPr marL="457200" indent="-457200">
              <a:buFont typeface="+mj-lt"/>
              <a:buAutoNum type="arabicPeriod" startAt="4"/>
            </a:pPr>
            <a:endParaRPr lang="en-US" sz="2400" dirty="0"/>
          </a:p>
          <a:p>
            <a:pPr marL="457200" indent="-457200">
              <a:buFont typeface="+mj-lt"/>
              <a:buAutoNum type="arabicPeriod" startAt="4"/>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becomes ill during testing. </a:t>
            </a:r>
            <a:r>
              <a:rPr lang="en-US" sz="2400" dirty="0"/>
              <a:t>If a student reports after testing that he or she was ill during testing and was significantly affected, the test may be invalidated. </a:t>
            </a:r>
            <a:r>
              <a:rPr lang="en-US" sz="2400" b="1" dirty="0"/>
              <a:t>If a student is unable to complete a session due to illness, the session may be completed on a subsequent day using the exact time that the student had remaining.</a:t>
            </a:r>
          </a:p>
          <a:p>
            <a:pPr marL="457200" indent="-457200">
              <a:buFont typeface="+mj-lt"/>
              <a:buAutoNum type="arabicPeriod" startAt="7"/>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7"/>
            </a:pPr>
            <a:endParaRPr lang="en-US" sz="2400" b="1" dirty="0"/>
          </a:p>
          <a:p>
            <a:pPr marL="457200" indent="-457200">
              <a:buFont typeface="+mj-lt"/>
              <a:buAutoNum type="arabicPeriod" startAt="7"/>
            </a:pPr>
            <a:endParaRPr lang="en-US" sz="2400" dirty="0"/>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853780"/>
          </a:xfrm>
        </p:spPr>
        <p:txBody>
          <a:bodyPr>
            <a:noAutofit/>
          </a:bodyPr>
          <a:lstStyle/>
          <a:p>
            <a:pPr marL="0" indent="0">
              <a:buNone/>
            </a:pPr>
            <a:r>
              <a:rPr lang="en-US" sz="2800" b="1" dirty="0"/>
              <a:t>Invalidations (Grades 3-6)</a:t>
            </a:r>
            <a:endParaRPr lang="en-US" sz="2800" dirty="0"/>
          </a:p>
          <a:p>
            <a:r>
              <a:rPr lang="en-US" sz="2400" dirty="0"/>
              <a:t>For computer-based assessments, test invalidations are entered in TIDE. Invalidating a test will require the student’s ID number and the reason for invalidation. </a:t>
            </a:r>
          </a:p>
          <a:p>
            <a:r>
              <a:rPr lang="en-US" sz="2400" b="1" dirty="0"/>
              <a:t>If a paper-based test needs to be invalidated, it should still be entered into the REI, then invalidated in TIDE.</a:t>
            </a:r>
          </a:p>
          <a:p>
            <a:r>
              <a:rPr lang="en-US" sz="2400" dirty="0"/>
              <a:t>Follow the instructions in the Accommodations Guide to return paper-based materials.</a:t>
            </a:r>
            <a:br>
              <a:rPr lang="en-US" sz="2000" b="1" dirty="0"/>
            </a:br>
            <a:endParaRPr lang="en-US" sz="2200" b="1" dirty="0"/>
          </a:p>
          <a:p>
            <a:pPr marL="0" indent="0">
              <a:buNone/>
            </a:pPr>
            <a:r>
              <a:rPr lang="en-US" sz="2800" b="1" dirty="0"/>
              <a:t>Deactivations (Grades K-2)</a:t>
            </a:r>
            <a:endParaRPr lang="en-US" sz="2800" dirty="0"/>
          </a:p>
          <a:p>
            <a:r>
              <a:rPr lang="en-US" sz="2400" dirty="0"/>
              <a:t>Use our </a:t>
            </a:r>
            <a:r>
              <a:rPr lang="en-US" sz="2400" i="1" dirty="0"/>
              <a:t>Deactivation Google Form </a:t>
            </a:r>
            <a:r>
              <a:rPr lang="en-US" sz="2400" dirty="0"/>
              <a:t>to request deactivations. Contact Charlie Henderson for more info.</a:t>
            </a: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76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19793"/>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1524000"/>
            <a:ext cx="8229600" cy="43434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u="sng" dirty="0">
                <a:solidFill>
                  <a:prstClr val="black"/>
                </a:solidFill>
                <a:ea typeface="Tahoma" panose="020B0604030504040204" pitchFamily="34" charset="0"/>
                <a:cs typeface="Tahoma" panose="020B0604030504040204" pitchFamily="34" charset="0"/>
              </a:rPr>
              <a:t>PM1 &amp; PM2</a:t>
            </a: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r>
              <a:rPr lang="en-US" sz="3500" dirty="0">
                <a:latin typeface="Calibri" panose="020F0502020204030204" pitchFamily="34" charset="0"/>
                <a:ea typeface="Tahoma" panose="020B0604030504040204" pitchFamily="34" charset="0"/>
                <a:cs typeface="Calibri" panose="020F0502020204030204" pitchFamily="34" charset="0"/>
              </a:rPr>
              <a:t>Grades K-2 FAST Early Literacy / Reading </a:t>
            </a:r>
          </a:p>
          <a:p>
            <a:pPr lvl="0"/>
            <a:r>
              <a:rPr lang="en-US" sz="3500" dirty="0">
                <a:latin typeface="Calibri" panose="020F0502020204030204" pitchFamily="34" charset="0"/>
                <a:ea typeface="Tahoma" panose="020B0604030504040204" pitchFamily="34" charset="0"/>
                <a:cs typeface="Calibri" panose="020F0502020204030204" pitchFamily="34" charset="0"/>
              </a:rPr>
              <a:t>Grades K-2 FAST Math</a:t>
            </a: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r>
              <a:rPr lang="en-US" sz="3500" dirty="0">
                <a:latin typeface="Calibri" panose="020F0502020204030204" pitchFamily="34" charset="0"/>
                <a:ea typeface="Tahoma" panose="020B0604030504040204" pitchFamily="34" charset="0"/>
                <a:cs typeface="Calibri" panose="020F0502020204030204" pitchFamily="34" charset="0"/>
              </a:rPr>
              <a:t>Grades 3-6 FAST Reading</a:t>
            </a:r>
          </a:p>
          <a:p>
            <a:r>
              <a:rPr lang="en-US" sz="3500" dirty="0">
                <a:latin typeface="Calibri" panose="020F0502020204030204" pitchFamily="34" charset="0"/>
                <a:ea typeface="Tahoma" panose="020B0604030504040204" pitchFamily="34" charset="0"/>
                <a:cs typeface="Calibri" panose="020F0502020204030204" pitchFamily="34" charset="0"/>
              </a:rPr>
              <a:t>Grades 3-6 FAST Math</a:t>
            </a:r>
            <a:br>
              <a:rPr lang="en-US" sz="3500" dirty="0">
                <a:latin typeface="Calibri" panose="020F0502020204030204" pitchFamily="34" charset="0"/>
                <a:ea typeface="Tahoma" panose="020B0604030504040204" pitchFamily="34" charset="0"/>
                <a:cs typeface="Calibri" panose="020F0502020204030204" pitchFamily="34" charset="0"/>
              </a:rPr>
            </a:br>
            <a:endParaRPr lang="en-US" sz="3600" dirty="0">
              <a:solidFill>
                <a:prstClr val="black"/>
              </a:solidFill>
              <a:ea typeface="Tahoma" panose="020B0604030504040204" pitchFamily="34" charset="0"/>
              <a:cs typeface="Tahoma" panose="020B0604030504040204" pitchFamily="34" charset="0"/>
            </a:endParaRP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endParaRPr lang="en-US" sz="30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03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Scripts</a:t>
            </a:r>
          </a:p>
          <a:p>
            <a:pPr marL="0" indent="0">
              <a:buNone/>
              <a:tabLst>
                <a:tab pos="5486400" algn="l"/>
              </a:tabLst>
            </a:pPr>
            <a:r>
              <a:rPr lang="en-US" dirty="0"/>
              <a:t>Signs &amp; Forms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7375F10-9081-FF0C-D169-E1BC795A8195}"/>
              </a:ext>
            </a:extLst>
          </p:cNvPr>
          <p:cNvPicPr>
            <a:picLocks noChangeAspect="1"/>
          </p:cNvPicPr>
          <p:nvPr/>
        </p:nvPicPr>
        <p:blipFill>
          <a:blip r:embed="rId4"/>
          <a:stretch>
            <a:fillRect/>
          </a:stretch>
        </p:blipFill>
        <p:spPr>
          <a:xfrm>
            <a:off x="6242362" y="1596993"/>
            <a:ext cx="2548349" cy="3664014"/>
          </a:xfrm>
          <a:prstGeom prst="rect">
            <a:avLst/>
          </a:prstGeom>
        </p:spPr>
      </p:pic>
      <p:pic>
        <p:nvPicPr>
          <p:cNvPr id="9" name="Picture 8">
            <a:extLst>
              <a:ext uri="{FF2B5EF4-FFF2-40B4-BE49-F238E27FC236}">
                <a16:creationId xmlns:a16="http://schemas.microsoft.com/office/drawing/2014/main" id="{AF9C7E58-26CC-CC33-A6CF-1838C102E4F4}"/>
              </a:ext>
            </a:extLst>
          </p:cNvPr>
          <p:cNvPicPr>
            <a:picLocks noChangeAspect="1"/>
          </p:cNvPicPr>
          <p:nvPr/>
        </p:nvPicPr>
        <p:blipFill>
          <a:blip r:embed="rId5"/>
          <a:stretch>
            <a:fillRect/>
          </a:stretch>
        </p:blipFill>
        <p:spPr>
          <a:xfrm>
            <a:off x="3225814" y="2643325"/>
            <a:ext cx="2692372" cy="3528875"/>
          </a:xfrm>
          <a:prstGeom prst="rect">
            <a:avLst/>
          </a:prstGeom>
          <a:ln>
            <a:solidFill>
              <a:schemeClr val="tx1"/>
            </a:solidFill>
          </a:ln>
        </p:spPr>
      </p:pic>
    </p:spTree>
    <p:extLst>
      <p:ext uri="{BB962C8B-B14F-4D97-AF65-F5344CB8AC3E}">
        <p14:creationId xmlns:p14="http://schemas.microsoft.com/office/powerpoint/2010/main" val="328400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0" y="1219199"/>
            <a:ext cx="8991600" cy="5387181"/>
          </a:xfrm>
        </p:spPr>
        <p:txBody>
          <a:bodyPr>
            <a:noAutofit/>
          </a:bodyPr>
          <a:lstStyle/>
          <a:p>
            <a:pPr>
              <a:tabLst>
                <a:tab pos="5486400" algn="l"/>
              </a:tabLst>
            </a:pPr>
            <a:r>
              <a:rPr lang="en-US" sz="2400" dirty="0"/>
              <a:t>TDS User Guide/Quick Guide</a:t>
            </a:r>
          </a:p>
          <a:p>
            <a:pPr>
              <a:tabLst>
                <a:tab pos="5486400" algn="l"/>
              </a:tabLst>
            </a:pPr>
            <a:r>
              <a:rPr lang="en-US" sz="2400" dirty="0"/>
              <a:t>TIDE User Guide/Quick Guide</a:t>
            </a:r>
          </a:p>
          <a:p>
            <a:pPr>
              <a:tabLst>
                <a:tab pos="5486400" algn="l"/>
              </a:tabLst>
            </a:pPr>
            <a:r>
              <a:rPr lang="en-US" sz="2400" dirty="0"/>
              <a:t>Accommodations Guides</a:t>
            </a:r>
          </a:p>
          <a:p>
            <a:pPr>
              <a:tabLst>
                <a:tab pos="5486400" algn="l"/>
              </a:tabLst>
            </a:pPr>
            <a:r>
              <a:rPr lang="en-US" sz="2400" dirty="0"/>
              <a:t>REI User Guide</a:t>
            </a:r>
          </a:p>
          <a:p>
            <a:pPr>
              <a:tabLst>
                <a:tab pos="5486400" algn="l"/>
              </a:tabLst>
            </a:pPr>
            <a:r>
              <a:rPr lang="en-US" sz="2400" dirty="0"/>
              <a:t>K-2 FAST PBT User Guide</a:t>
            </a:r>
          </a:p>
          <a:p>
            <a:pPr>
              <a:tabLst>
                <a:tab pos="5486400" algn="l"/>
              </a:tabLst>
            </a:pPr>
            <a:r>
              <a:rPr lang="en-US" sz="2400" b="1" dirty="0"/>
              <a:t>TA Certification Course</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b="1" dirty="0"/>
              <a:t>Florida Assessment Portal </a:t>
            </a:r>
            <a:r>
              <a:rPr lang="en-US" sz="2400" dirty="0"/>
              <a:t>– </a:t>
            </a:r>
            <a:r>
              <a:rPr lang="en-US" sz="2400" dirty="0">
                <a:hlinkClick r:id="rId4"/>
              </a:rPr>
              <a:t>www.flfast.org</a:t>
            </a:r>
            <a:endParaRPr lang="en-US" sz="2400" dirty="0"/>
          </a:p>
          <a:p>
            <a:pPr marL="0" indent="0">
              <a:buNone/>
              <a:tabLst>
                <a:tab pos="5486400" algn="l"/>
              </a:tabLst>
            </a:pPr>
            <a:r>
              <a:rPr lang="en-US" sz="2400" b="1" dirty="0"/>
              <a:t>Renaissance Help Center </a:t>
            </a:r>
            <a:r>
              <a:rPr lang="en-US" sz="2400" dirty="0"/>
              <a:t>– </a:t>
            </a:r>
            <a:r>
              <a:rPr lang="en-US" sz="2400" dirty="0">
                <a:hlinkClick r:id="rId5"/>
              </a:rPr>
              <a:t>https://support.renaissance.com</a:t>
            </a:r>
            <a:endParaRPr lang="en-US" sz="2400" dirty="0"/>
          </a:p>
          <a:p>
            <a:pPr marL="0" indent="0">
              <a:buNone/>
              <a:tabLst>
                <a:tab pos="5486400" algn="l"/>
              </a:tabLst>
            </a:pPr>
            <a:r>
              <a:rPr lang="en-US" sz="2400" b="1" dirty="0"/>
              <a:t>Evaluation Services Website </a:t>
            </a:r>
            <a:r>
              <a:rPr lang="en-US" sz="2400" dirty="0"/>
              <a:t>– </a:t>
            </a:r>
            <a:r>
              <a:rPr lang="en-US" sz="2400" dirty="0">
                <a:hlinkClick r:id="rId6"/>
              </a:rPr>
              <a:t>www.escambiaschools.org/eval</a:t>
            </a:r>
            <a:endParaRPr lang="en-US" sz="2400" dirty="0"/>
          </a:p>
          <a:p>
            <a:pPr marL="0" indent="0">
              <a:buNone/>
              <a:tabLst>
                <a:tab pos="5486400" algn="l"/>
              </a:tabLst>
            </a:pPr>
            <a:r>
              <a:rPr lang="en-US" sz="2400" b="1" dirty="0"/>
              <a:t>Google Classroom </a:t>
            </a:r>
            <a:r>
              <a:rPr lang="en-US" sz="2400" dirty="0"/>
              <a:t>– Email Heather for access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7FB5410-D72C-41C5-BE91-EE5C368DC4DB}"/>
              </a:ext>
            </a:extLst>
          </p:cNvPr>
          <p:cNvPicPr>
            <a:picLocks noChangeAspect="1"/>
          </p:cNvPicPr>
          <p:nvPr/>
        </p:nvPicPr>
        <p:blipFill>
          <a:blip r:embed="rId7"/>
          <a:stretch>
            <a:fillRect/>
          </a:stretch>
        </p:blipFill>
        <p:spPr>
          <a:xfrm>
            <a:off x="4648200" y="1600200"/>
            <a:ext cx="4119691" cy="2819400"/>
          </a:xfrm>
          <a:prstGeom prst="rect">
            <a:avLst/>
          </a:prstGeom>
        </p:spPr>
      </p:pic>
    </p:spTree>
    <p:extLst>
      <p:ext uri="{BB962C8B-B14F-4D97-AF65-F5344CB8AC3E}">
        <p14:creationId xmlns:p14="http://schemas.microsoft.com/office/powerpoint/2010/main" val="134644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Star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Only students with an accommodation can have extended or unlimited time. </a:t>
            </a:r>
          </a:p>
          <a:p>
            <a:pPr>
              <a:defRPr/>
            </a:pPr>
            <a:r>
              <a:rPr lang="en-US" sz="2400" dirty="0"/>
              <a:t>K-2 ELL’s get unlimited time.</a:t>
            </a:r>
          </a:p>
          <a:p>
            <a:pPr>
              <a:defRPr/>
            </a:pPr>
            <a:endParaRPr lang="en-US" sz="2400" dirty="0"/>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Early Literacy, Reading &amp; Math</a:t>
            </a:r>
          </a:p>
        </p:txBody>
      </p:sp>
      <p:pic>
        <p:nvPicPr>
          <p:cNvPr id="6" name="Picture 5">
            <a:extLst>
              <a:ext uri="{FF2B5EF4-FFF2-40B4-BE49-F238E27FC236}">
                <a16:creationId xmlns:a16="http://schemas.microsoft.com/office/drawing/2014/main" id="{8EEC3672-B6E7-E693-1CF7-C141EF748FBC}"/>
              </a:ext>
            </a:extLst>
          </p:cNvPr>
          <p:cNvPicPr>
            <a:picLocks noChangeAspect="1"/>
          </p:cNvPicPr>
          <p:nvPr/>
        </p:nvPicPr>
        <p:blipFill>
          <a:blip r:embed="rId4"/>
          <a:stretch>
            <a:fillRect/>
          </a:stretch>
        </p:blipFill>
        <p:spPr>
          <a:xfrm>
            <a:off x="1514048" y="4143176"/>
            <a:ext cx="6115904" cy="1419423"/>
          </a:xfrm>
          <a:prstGeom prst="rect">
            <a:avLst/>
          </a:prstGeom>
        </p:spPr>
      </p:pic>
    </p:spTree>
    <p:extLst>
      <p:ext uri="{BB962C8B-B14F-4D97-AF65-F5344CB8AC3E}">
        <p14:creationId xmlns:p14="http://schemas.microsoft.com/office/powerpoint/2010/main" val="20949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Test Administration - NEW</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NEW FAST Tests Tile</a:t>
            </a:r>
          </a:p>
        </p:txBody>
      </p:sp>
      <p:pic>
        <p:nvPicPr>
          <p:cNvPr id="6" name="Picture 5">
            <a:extLst>
              <a:ext uri="{FF2B5EF4-FFF2-40B4-BE49-F238E27FC236}">
                <a16:creationId xmlns:a16="http://schemas.microsoft.com/office/drawing/2014/main" id="{3A8C6422-AF44-D56C-4FF6-6ADC944FD83F}"/>
              </a:ext>
            </a:extLst>
          </p:cNvPr>
          <p:cNvPicPr>
            <a:picLocks noChangeAspect="1"/>
          </p:cNvPicPr>
          <p:nvPr/>
        </p:nvPicPr>
        <p:blipFill>
          <a:blip r:embed="rId4"/>
          <a:stretch>
            <a:fillRect/>
          </a:stretch>
        </p:blipFill>
        <p:spPr>
          <a:xfrm>
            <a:off x="7915" y="0"/>
            <a:ext cx="9128169" cy="6858000"/>
          </a:xfrm>
          <a:prstGeom prst="rect">
            <a:avLst/>
          </a:prstGeom>
        </p:spPr>
      </p:pic>
    </p:spTree>
    <p:extLst>
      <p:ext uri="{BB962C8B-B14F-4D97-AF65-F5344CB8AC3E}">
        <p14:creationId xmlns:p14="http://schemas.microsoft.com/office/powerpoint/2010/main" val="23694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267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All students in Kindergarten and First Grade will take </a:t>
            </a:r>
            <a:r>
              <a:rPr lang="en-US" sz="2400" b="1" dirty="0"/>
              <a:t>Star Early Literacy </a:t>
            </a:r>
            <a:r>
              <a:rPr lang="en-US" sz="2400" dirty="0"/>
              <a:t>in PM1, unless a First Grade student scored 852 or higher in the previous school year, then you may administer Star Reading beginning in PM1. </a:t>
            </a:r>
            <a:r>
              <a:rPr lang="en-US" dirty="0"/>
              <a:t>	</a:t>
            </a:r>
          </a:p>
          <a:p>
            <a:r>
              <a:rPr lang="en-US" sz="2400" dirty="0"/>
              <a:t>Students who receive a Scaled Score of 852 or higher on </a:t>
            </a:r>
            <a:r>
              <a:rPr lang="en-US" sz="2400" b="1" dirty="0"/>
              <a:t>Star Early Literacy </a:t>
            </a:r>
            <a:r>
              <a:rPr lang="en-US" sz="2400" dirty="0"/>
              <a:t>should be assessed using </a:t>
            </a:r>
            <a:r>
              <a:rPr lang="en-US" sz="2400" b="1" dirty="0"/>
              <a:t>Star Reading </a:t>
            </a:r>
            <a:r>
              <a:rPr lang="en-US" sz="2400" dirty="0"/>
              <a:t>beginning with the next progress monitoring (PM) window. </a:t>
            </a:r>
            <a:r>
              <a:rPr lang="en-US" dirty="0"/>
              <a:t>	</a:t>
            </a:r>
          </a:p>
          <a:p>
            <a:r>
              <a:rPr lang="en-US" sz="2400" dirty="0"/>
              <a:t>First Grade students during PM3 and Second Grade students during all three PM windows must attempt </a:t>
            </a:r>
            <a:r>
              <a:rPr lang="en-US" sz="2400" b="1" dirty="0"/>
              <a:t>Star Reading</a:t>
            </a:r>
            <a:r>
              <a:rPr lang="en-US" sz="2400" dirty="0"/>
              <a:t>. </a:t>
            </a:r>
          </a:p>
          <a:p>
            <a:r>
              <a:rPr lang="en-US" sz="2400" dirty="0"/>
              <a:t>If the student does not pass the practice items after two attempts, the district should administer </a:t>
            </a:r>
            <a:r>
              <a:rPr lang="en-US" sz="2400" b="1" dirty="0"/>
              <a:t>Star Early Literacy </a:t>
            </a:r>
            <a:r>
              <a:rPr lang="en-US" sz="2400" dirty="0"/>
              <a:t>to the student to gain additional instructional information. 	</a:t>
            </a: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800" b="1" dirty="0">
                <a:solidFill>
                  <a:prstClr val="black"/>
                </a:solidFill>
              </a:rPr>
              <a:t>Grades K-2 Early Literacy/Reading Guidance</a:t>
            </a:r>
          </a:p>
        </p:txBody>
      </p:sp>
    </p:spTree>
    <p:extLst>
      <p:ext uri="{BB962C8B-B14F-4D97-AF65-F5344CB8AC3E}">
        <p14:creationId xmlns:p14="http://schemas.microsoft.com/office/powerpoint/2010/main" val="111861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 Grades </a:t>
            </a:r>
            <a:r>
              <a:rPr lang="en-US" sz="2600" b="1" dirty="0">
                <a:solidFill>
                  <a:prstClr val="black"/>
                </a:solidFill>
                <a:latin typeface="Calibri"/>
              </a:rPr>
              <a:t>3-6</a:t>
            </a: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t>
            </a:r>
            <a:r>
              <a:rPr lang="en-US" sz="2400" dirty="0">
                <a:solidFill>
                  <a:prstClr val="black"/>
                </a:solidFill>
                <a:latin typeface="Calibri"/>
              </a:rPr>
              <a:t>the test</a:t>
            </a:r>
            <a:r>
              <a:rPr kumimoji="0" lang="en-US" sz="2400" b="0" i="0" u="none" strike="noStrike" kern="1200" cap="none" spc="0" normalizeH="0" baseline="0" noProof="0" dirty="0">
                <a:ln>
                  <a:noFill/>
                </a:ln>
                <a:solidFill>
                  <a:prstClr val="black"/>
                </a:solidFill>
                <a:effectLst/>
                <a:uLnTx/>
                <a:uFillTx/>
                <a:latin typeface="Calibri"/>
                <a:ea typeface="+mn-ea"/>
                <a:cs typeface="+mn-cs"/>
              </a:rPr>
              <a:t>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171AFB7A-BE8C-099E-2F25-F07A86ACED07}"/>
              </a:ext>
            </a:extLst>
          </p:cNvPr>
          <p:cNvPicPr>
            <a:picLocks noChangeAspect="1"/>
          </p:cNvPicPr>
          <p:nvPr/>
        </p:nvPicPr>
        <p:blipFill>
          <a:blip r:embed="rId4"/>
          <a:stretch>
            <a:fillRect/>
          </a:stretch>
        </p:blipFill>
        <p:spPr>
          <a:xfrm>
            <a:off x="1095512" y="4495800"/>
            <a:ext cx="6952976" cy="1219200"/>
          </a:xfrm>
          <a:prstGeom prst="rect">
            <a:avLst/>
          </a:prstGeom>
        </p:spPr>
      </p:pic>
    </p:spTree>
    <p:extLst>
      <p:ext uri="{BB962C8B-B14F-4D97-AF65-F5344CB8AC3E}">
        <p14:creationId xmlns:p14="http://schemas.microsoft.com/office/powerpoint/2010/main" val="331717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Headphones</a:t>
            </a:r>
          </a:p>
          <a:p>
            <a:r>
              <a:rPr lang="en-US" sz="2400" b="1" dirty="0"/>
              <a:t>Headphones are required for all K-2 Star Early Literacy, Reading and Math tests.</a:t>
            </a:r>
          </a:p>
          <a:p>
            <a:r>
              <a:rPr lang="en-US" sz="2400" dirty="0">
                <a:ea typeface="Calibri"/>
                <a:cs typeface="Arial"/>
              </a:rPr>
              <a:t>Star Math Audio preference is enabled for all K-2 students. </a:t>
            </a:r>
          </a:p>
          <a:p>
            <a:r>
              <a:rPr lang="en-US" sz="2400" dirty="0">
                <a:ea typeface="Calibri"/>
                <a:cs typeface="Arial"/>
              </a:rPr>
              <a:t>If students are assigned any accommodations under the Accommodations Preference in the Renaissance platform for Star Math (including Unlimited Time), the school must manually enable the Audio – Accommodations option to provide audio support for the student.</a:t>
            </a:r>
            <a:endParaRPr lang="en-US" sz="2400" dirty="0"/>
          </a:p>
          <a:p>
            <a:pPr marL="0" indent="0">
              <a:buNone/>
            </a:pPr>
            <a:r>
              <a:rPr lang="en-US" sz="2800" b="1" dirty="0"/>
              <a:t>Four-function Calculators</a:t>
            </a:r>
          </a:p>
          <a:p>
            <a:r>
              <a:rPr lang="en-US" sz="2400" dirty="0"/>
              <a:t>The Grade 6 FAST Math test includes a four-function calculator in the TDS, and approved handheld calculators are optional.</a:t>
            </a:r>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67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95400"/>
            <a:ext cx="8737092" cy="4876800"/>
          </a:xfrm>
        </p:spPr>
        <p:txBody>
          <a:bodyPr/>
          <a:lstStyle/>
          <a:p>
            <a:pPr marL="0" indent="0">
              <a:buNone/>
            </a:pPr>
            <a:r>
              <a:rPr lang="en-US" sz="2800" b="1" dirty="0"/>
              <a:t>Pens/Pencils &amp; Scratch Paper – FAST Math</a:t>
            </a:r>
          </a:p>
          <a:p>
            <a:r>
              <a:rPr lang="en-US" sz="2400" dirty="0"/>
              <a:t>Grades K-6 students taking </a:t>
            </a:r>
            <a:r>
              <a:rPr lang="en-US" sz="2400" b="1" dirty="0"/>
              <a:t>FAST Math </a:t>
            </a:r>
            <a:r>
              <a:rPr lang="en-US" sz="2400" dirty="0"/>
              <a:t>must be provided with a pen or pencil and blank scratch paper to work the problems. Grid/graph paper may be provided as scratch paper. </a:t>
            </a:r>
          </a:p>
          <a:p>
            <a:r>
              <a:rPr lang="en-US" sz="2400" dirty="0"/>
              <a:t>Grades 3-6 scratch paper must be collected and returned in the District Assessment Coordinator ONLY box.</a:t>
            </a:r>
            <a:endParaRPr lang="en-US" sz="2800" dirty="0"/>
          </a:p>
          <a:p>
            <a:pPr marL="0" indent="0">
              <a:buNone/>
            </a:pPr>
            <a:r>
              <a:rPr lang="en-US" sz="2800" b="1" dirty="0"/>
              <a:t>Reference sheets – Grades 4 &amp; 5 FAST Math</a:t>
            </a:r>
          </a:p>
          <a:p>
            <a:r>
              <a:rPr lang="en-US" sz="2400" dirty="0"/>
              <a:t>Reference Sheets are provided in an online format for computer-based testing. They are displayed in pop-up windows in their respective tests. </a:t>
            </a:r>
          </a:p>
          <a:p>
            <a:r>
              <a:rPr lang="en-US" sz="2400" dirty="0"/>
              <a:t>Hard Copies are optional but used reference sheets must be collected and returned in the District Assessment Coordinator ONLY box.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8737092" cy="1119981"/>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929982"/>
          </a:xfrm>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 </a:t>
            </a:r>
            <a:r>
              <a:rPr lang="en-US" sz="2400" dirty="0"/>
              <a:t>In the absence of sufficiently trained administrators, postpone testing until trained personnel are available.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b="1" dirty="0"/>
              <a:t>Test Administrators are required to ACTIVELY monitor students while testing.</a:t>
            </a:r>
            <a:endParaRPr lang="en-US" sz="2400" dirty="0"/>
          </a:p>
          <a:p>
            <a:pPr>
              <a:spcBef>
                <a:spcPts val="400"/>
              </a:spcBef>
              <a:spcAft>
                <a:spcPts val="400"/>
              </a:spcAft>
            </a:pPr>
            <a:r>
              <a:rPr lang="en-US" sz="2400" dirty="0"/>
              <a:t>Test Administrators must check for and remove all unauthorized visual aids posted in classrooms or affixed to student desks prior to testing. </a:t>
            </a:r>
          </a:p>
          <a:p>
            <a:r>
              <a:rPr lang="en-US" sz="2400" dirty="0"/>
              <a:t>Remember to post the appropriate testing signs provided in the manual.</a:t>
            </a:r>
          </a:p>
          <a:p>
            <a:endParaRPr lang="en-US" sz="24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2013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699419"/>
            <a:ext cx="8889492" cy="4167981"/>
          </a:xfrm>
        </p:spPr>
        <p:txBody>
          <a:bodyPr>
            <a:noAutofit/>
          </a:bodyPr>
          <a:lstStyle/>
          <a:p>
            <a:pPr marL="0" indent="0">
              <a:lnSpc>
                <a:spcPct val="80000"/>
              </a:lnSpc>
              <a:spcBef>
                <a:spcPts val="300"/>
              </a:spcBef>
              <a:spcAft>
                <a:spcPts val="300"/>
              </a:spcAft>
              <a:buNone/>
            </a:pPr>
            <a:r>
              <a:rPr lang="en-US" sz="2800" b="1" dirty="0"/>
              <a:t>Prepare for CBT Administration</a:t>
            </a:r>
          </a:p>
          <a:p>
            <a:pPr>
              <a:lnSpc>
                <a:spcPct val="80000"/>
              </a:lnSpc>
              <a:spcBef>
                <a:spcPts val="300"/>
              </a:spcBef>
              <a:spcAft>
                <a:spcPts val="300"/>
              </a:spcAft>
            </a:pPr>
            <a:endParaRPr lang="en-US" sz="2100" dirty="0"/>
          </a:p>
          <a:p>
            <a:pPr>
              <a:spcBef>
                <a:spcPts val="300"/>
              </a:spcBef>
              <a:spcAft>
                <a:spcPts val="300"/>
              </a:spcAft>
            </a:pPr>
            <a:r>
              <a:rPr lang="en-US" sz="2400" dirty="0"/>
              <a:t>Ensure that all test administrators have active usernames and passwords to log in to TIDE. Test administrators will need access to the </a:t>
            </a:r>
            <a:r>
              <a:rPr lang="en-US" sz="2400" b="1" dirty="0"/>
              <a:t>TA Interface </a:t>
            </a:r>
            <a:r>
              <a:rPr lang="en-US" sz="2400" dirty="0"/>
              <a:t>in TIDE to administer tests. </a:t>
            </a:r>
          </a:p>
          <a:p>
            <a:pPr>
              <a:spcBef>
                <a:spcPts val="300"/>
              </a:spcBef>
              <a:spcAft>
                <a:spcPts val="300"/>
              </a:spcAft>
            </a:pPr>
            <a:r>
              <a:rPr lang="en-US" sz="2400" dirty="0"/>
              <a:t>Make sure that all your students are showing correctly in TIDE. You may need to manually add some students. Verify that student eligibility is correct and that accommodations and test settings are correct. </a:t>
            </a:r>
          </a:p>
          <a:p>
            <a:pPr>
              <a:spcBef>
                <a:spcPts val="300"/>
              </a:spcBef>
              <a:spcAft>
                <a:spcPts val="300"/>
              </a:spcAft>
            </a:pPr>
            <a:r>
              <a:rPr lang="en-US" sz="2400" b="1" dirty="0"/>
              <a:t>The Florida Education Identifier (FLEID) is now required when adding a student to TIDE. </a:t>
            </a:r>
          </a:p>
          <a:p>
            <a:pPr>
              <a:spcBef>
                <a:spcPts val="300"/>
              </a:spcBef>
              <a:spcAft>
                <a:spcPts val="300"/>
              </a:spcAft>
            </a:pPr>
            <a:r>
              <a:rPr lang="en-US" sz="2400" dirty="0"/>
              <a:t>Create Rosters as needed.</a:t>
            </a:r>
          </a:p>
          <a:p>
            <a:pPr>
              <a:spcBef>
                <a:spcPts val="300"/>
              </a:spcBef>
              <a:spcAft>
                <a:spcPts val="300"/>
              </a:spcAft>
            </a:pPr>
            <a:r>
              <a:rPr lang="en-US" sz="2400" dirty="0"/>
              <a:t>For the K-2 students, be sure to </a:t>
            </a:r>
            <a:r>
              <a:rPr lang="en-US" sz="2400" b="1" dirty="0"/>
              <a:t>Assign Products to Courses </a:t>
            </a:r>
            <a:r>
              <a:rPr lang="en-US" sz="2400" dirty="0"/>
              <a:t>before the window opens so that you are ready to test.</a:t>
            </a:r>
          </a:p>
          <a:p>
            <a:pPr>
              <a:spcBef>
                <a:spcPts val="300"/>
              </a:spcBef>
              <a:spcAft>
                <a:spcPts val="300"/>
              </a:spcAft>
            </a:pPr>
            <a:endParaRPr lang="en-US" sz="21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882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5AA6E7E0-E4F4-2CBC-6AB1-8192C4256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F97B2-BC78-8800-B7EF-320DAE369392}"/>
              </a:ext>
            </a:extLst>
          </p:cNvPr>
          <p:cNvSpPr>
            <a:spLocks noGrp="1"/>
          </p:cNvSpPr>
          <p:nvPr>
            <p:ph idx="1"/>
          </p:nvPr>
        </p:nvSpPr>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400" b="1" dirty="0"/>
          </a:p>
        </p:txBody>
      </p:sp>
      <p:sp>
        <p:nvSpPr>
          <p:cNvPr id="5" name="Slide Number Placeholder 4">
            <a:extLst>
              <a:ext uri="{FF2B5EF4-FFF2-40B4-BE49-F238E27FC236}">
                <a16:creationId xmlns:a16="http://schemas.microsoft.com/office/drawing/2014/main" id="{9A809705-D614-ECBB-0378-DD7B487B895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CA61889-8F2A-4348-9AB4-7295F330BD2E}"/>
              </a:ext>
            </a:extLst>
          </p:cNvPr>
          <p:cNvPicPr>
            <a:picLocks noChangeAspect="1"/>
          </p:cNvPicPr>
          <p:nvPr/>
        </p:nvPicPr>
        <p:blipFill>
          <a:blip r:embed="rId4"/>
          <a:stretch>
            <a:fillRect/>
          </a:stretch>
        </p:blipFill>
        <p:spPr>
          <a:xfrm>
            <a:off x="0" y="1003056"/>
            <a:ext cx="9144000" cy="5245344"/>
          </a:xfrm>
          <a:prstGeom prst="rect">
            <a:avLst/>
          </a:prstGeom>
          <a:ln>
            <a:solidFill>
              <a:schemeClr val="tx1"/>
            </a:solidFill>
          </a:ln>
        </p:spPr>
      </p:pic>
      <p:sp>
        <p:nvSpPr>
          <p:cNvPr id="12" name="Title 1">
            <a:extLst>
              <a:ext uri="{FF2B5EF4-FFF2-40B4-BE49-F238E27FC236}">
                <a16:creationId xmlns:a16="http://schemas.microsoft.com/office/drawing/2014/main" id="{F432A9C4-0836-0EB0-9A19-37FF61D08F18}"/>
              </a:ext>
            </a:extLst>
          </p:cNvPr>
          <p:cNvSpPr txBox="1">
            <a:spLocks/>
          </p:cNvSpPr>
          <p:nvPr/>
        </p:nvSpPr>
        <p:spPr>
          <a:xfrm>
            <a:off x="228600" y="251619"/>
            <a:ext cx="8610600" cy="662781"/>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TIDE Updates</a:t>
            </a:r>
          </a:p>
        </p:txBody>
      </p:sp>
    </p:spTree>
    <p:extLst>
      <p:ext uri="{BB962C8B-B14F-4D97-AF65-F5344CB8AC3E}">
        <p14:creationId xmlns:p14="http://schemas.microsoft.com/office/powerpoint/2010/main" val="111305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6781800"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BA3E86DD-8EC6-ED46-F11E-82D00B5481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1359B0-EB78-2E0D-9FA8-5911643467B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itle 1">
            <a:extLst>
              <a:ext uri="{FF2B5EF4-FFF2-40B4-BE49-F238E27FC236}">
                <a16:creationId xmlns:a16="http://schemas.microsoft.com/office/drawing/2014/main" id="{3FB6CB21-A4D2-1A68-7EB0-4A6CC8E22A83}"/>
              </a:ext>
            </a:extLst>
          </p:cNvPr>
          <p:cNvSpPr txBox="1">
            <a:spLocks/>
          </p:cNvSpPr>
          <p:nvPr/>
        </p:nvSpPr>
        <p:spPr>
          <a:xfrm>
            <a:off x="228600" y="251619"/>
            <a:ext cx="8610600" cy="662781"/>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TDS Updates</a:t>
            </a:r>
          </a:p>
        </p:txBody>
      </p:sp>
      <p:pic>
        <p:nvPicPr>
          <p:cNvPr id="4" name="Picture 3">
            <a:extLst>
              <a:ext uri="{FF2B5EF4-FFF2-40B4-BE49-F238E27FC236}">
                <a16:creationId xmlns:a16="http://schemas.microsoft.com/office/drawing/2014/main" id="{1A63126E-D8BC-AE92-2B9B-AF004F0A2CBB}"/>
              </a:ext>
            </a:extLst>
          </p:cNvPr>
          <p:cNvPicPr>
            <a:picLocks noChangeAspect="1"/>
          </p:cNvPicPr>
          <p:nvPr/>
        </p:nvPicPr>
        <p:blipFill>
          <a:blip r:embed="rId4"/>
          <a:stretch>
            <a:fillRect/>
          </a:stretch>
        </p:blipFill>
        <p:spPr>
          <a:xfrm>
            <a:off x="0" y="1022920"/>
            <a:ext cx="9144000" cy="5454080"/>
          </a:xfrm>
          <a:prstGeom prst="rect">
            <a:avLst/>
          </a:prstGeom>
          <a:ln>
            <a:solidFill>
              <a:schemeClr val="tx1"/>
            </a:solidFill>
          </a:ln>
        </p:spPr>
      </p:pic>
    </p:spTree>
    <p:extLst>
      <p:ext uri="{BB962C8B-B14F-4D97-AF65-F5344CB8AC3E}">
        <p14:creationId xmlns:p14="http://schemas.microsoft.com/office/powerpoint/2010/main" val="2431159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your Technology Coordinator</a:t>
            </a:r>
          </a:p>
          <a:p>
            <a:r>
              <a:rPr lang="en-US" sz="2400" dirty="0"/>
              <a:t>It is important that technology coordinators understand their responsibilities before, during, and after a computer-based test administration. </a:t>
            </a:r>
          </a:p>
          <a:p>
            <a:r>
              <a:rPr lang="en-US" sz="2400" b="1"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 (Grades 3-6)</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679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sz="2800" b="1" dirty="0"/>
              <a:t>Print On-Demand </a:t>
            </a:r>
            <a:r>
              <a:rPr lang="en-US" sz="2800" b="1" dirty="0" err="1"/>
              <a:t>PreID</a:t>
            </a:r>
            <a:r>
              <a:rPr lang="en-US" sz="2800" b="1" dirty="0"/>
              <a:t> Labels for PBT (Grades 3-6)</a:t>
            </a:r>
          </a:p>
          <a:p>
            <a:pPr>
              <a:spcBef>
                <a:spcPts val="300"/>
              </a:spcBef>
              <a:spcAft>
                <a:spcPts val="300"/>
              </a:spcAft>
            </a:pPr>
            <a:endParaRPr lang="en-US" sz="2200" b="1" dirty="0"/>
          </a:p>
          <a:p>
            <a:r>
              <a:rPr lang="en-US" sz="2600" dirty="0" err="1"/>
              <a:t>PreID</a:t>
            </a:r>
            <a:r>
              <a:rPr lang="en-US" sz="2600" dirty="0"/>
              <a:t> Labels must be printed and applied to paper-based test and answer books.</a:t>
            </a:r>
          </a:p>
          <a:p>
            <a:r>
              <a:rPr lang="en-US" sz="2600" dirty="0"/>
              <a:t>Instructions for printing </a:t>
            </a:r>
            <a:r>
              <a:rPr lang="en-US" sz="2600" dirty="0" err="1"/>
              <a:t>PreID</a:t>
            </a:r>
            <a:r>
              <a:rPr lang="en-US" sz="2600" dirty="0"/>
              <a:t> labels are in the </a:t>
            </a:r>
            <a:r>
              <a:rPr lang="en-US" sz="2600" i="1" dirty="0"/>
              <a:t>TIDE User Guide.</a:t>
            </a:r>
          </a:p>
          <a:p>
            <a:r>
              <a:rPr lang="en-US" sz="2600" dirty="0"/>
              <a:t>School staff may verify and apply labels </a:t>
            </a:r>
            <a:r>
              <a:rPr lang="en-US" sz="2600" b="1" dirty="0"/>
              <a:t>no sooner than one week prior to testing</a:t>
            </a:r>
            <a:r>
              <a:rPr lang="en-US" sz="26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4169786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t>
            </a:r>
            <a:r>
              <a:rPr lang="en-US" sz="2400" b="1" dirty="0"/>
              <a:t>Accommodations Guide </a:t>
            </a:r>
            <a:r>
              <a:rPr lang="en-US" sz="2400" dirty="0"/>
              <a:t>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711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752600"/>
            <a:ext cx="8737092" cy="4343399"/>
          </a:xfrm>
        </p:spPr>
        <p:txBody>
          <a:bodyPr/>
          <a:lstStyle/>
          <a:p>
            <a:pPr marL="0" indent="0">
              <a:buNone/>
            </a:pPr>
            <a:r>
              <a:rPr lang="en-US" sz="2800" b="1" dirty="0">
                <a:solidFill>
                  <a:prstClr val="black"/>
                </a:solidFill>
              </a:rPr>
              <a:t>Ensure Implementation of Accommodations (cont.)</a:t>
            </a:r>
          </a:p>
          <a:p>
            <a:r>
              <a:rPr lang="en-US" sz="2400" dirty="0"/>
              <a:t>In TIDE and Renaissance, ensure the appropriate accommodations by selecting them on the student details page.</a:t>
            </a:r>
          </a:p>
          <a:p>
            <a:r>
              <a:rPr lang="en-US" sz="2400" b="1" dirty="0"/>
              <a:t>This must be done before testing. </a:t>
            </a:r>
          </a:p>
          <a:p>
            <a:r>
              <a:rPr lang="en-US" sz="2400" dirty="0"/>
              <a:t>Detailed instructions are given in the </a:t>
            </a:r>
            <a:r>
              <a:rPr lang="en-US" sz="2400" i="1" dirty="0"/>
              <a:t>TIDE User Guide </a:t>
            </a:r>
            <a:r>
              <a:rPr lang="en-US" sz="2400" dirty="0"/>
              <a:t>and</a:t>
            </a:r>
            <a:r>
              <a:rPr lang="en-US" sz="2400" i="1" dirty="0"/>
              <a:t> Renaissance Help Center</a:t>
            </a:r>
            <a:r>
              <a:rPr lang="en-US" sz="2400" dirty="0"/>
              <a:t>.</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468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676400"/>
            <a:ext cx="8915400" cy="4648200"/>
          </a:xfrm>
        </p:spPr>
        <p:txBody>
          <a:bodyPr>
            <a:noAutofit/>
          </a:bodyPr>
          <a:lstStyle/>
          <a:p>
            <a:pPr marL="0" indent="0">
              <a:lnSpc>
                <a:spcPct val="80000"/>
              </a:lnSpc>
              <a:spcBef>
                <a:spcPts val="600"/>
              </a:spcBef>
              <a:spcAft>
                <a:spcPts val="600"/>
              </a:spcAft>
              <a:buNone/>
            </a:pPr>
            <a:r>
              <a:rPr lang="en-US" sz="2800" b="1" dirty="0"/>
              <a:t>Required Administration Information (Grades 3-6)</a:t>
            </a:r>
          </a:p>
          <a:p>
            <a:pPr marL="0" indent="0">
              <a:lnSpc>
                <a:spcPct val="80000"/>
              </a:lnSpc>
              <a:spcBef>
                <a:spcPts val="0"/>
              </a:spcBef>
              <a:spcAft>
                <a:spcPts val="600"/>
              </a:spcAft>
              <a:buNone/>
            </a:pPr>
            <a:r>
              <a:rPr lang="en-US" sz="24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400" dirty="0"/>
              <a:t>Subject</a:t>
            </a:r>
          </a:p>
          <a:p>
            <a:pPr lvl="1">
              <a:spcBef>
                <a:spcPts val="300"/>
              </a:spcBef>
              <a:spcAft>
                <a:spcPts val="300"/>
              </a:spcAft>
              <a:buFont typeface="Arial" panose="020B0604020202020204" pitchFamily="34" charset="0"/>
              <a:buChar char="•"/>
            </a:pPr>
            <a:r>
              <a:rPr lang="en-US" sz="2400" dirty="0"/>
              <a:t>Session ID</a:t>
            </a:r>
          </a:p>
          <a:p>
            <a:pPr lvl="1">
              <a:spcBef>
                <a:spcPts val="300"/>
              </a:spcBef>
              <a:spcAft>
                <a:spcPts val="300"/>
              </a:spcAft>
              <a:buFont typeface="Arial" panose="020B0604020202020204" pitchFamily="34" charset="0"/>
              <a:buChar char="•"/>
            </a:pPr>
            <a:r>
              <a:rPr lang="en-US" sz="2400" dirty="0"/>
              <a:t>Grade level</a:t>
            </a:r>
          </a:p>
          <a:p>
            <a:pPr lvl="1">
              <a:spcBef>
                <a:spcPts val="300"/>
              </a:spcBef>
              <a:spcAft>
                <a:spcPts val="300"/>
              </a:spcAft>
              <a:buFont typeface="Arial" panose="020B0604020202020204" pitchFamily="34" charset="0"/>
              <a:buChar char="•"/>
            </a:pPr>
            <a:r>
              <a:rPr lang="en-US" sz="2400" dirty="0"/>
              <a:t>Student Names and ID Numbers</a:t>
            </a:r>
          </a:p>
          <a:p>
            <a:pPr lvl="1">
              <a:spcBef>
                <a:spcPts val="300"/>
              </a:spcBef>
              <a:spcAft>
                <a:spcPts val="300"/>
              </a:spcAft>
              <a:buFont typeface="Arial" panose="020B0604020202020204" pitchFamily="34" charset="0"/>
              <a:buChar char="•"/>
            </a:pPr>
            <a:r>
              <a:rPr lang="en-US" sz="2400" dirty="0"/>
              <a:t>Attendance information </a:t>
            </a:r>
          </a:p>
          <a:p>
            <a:pPr marL="914400" lvl="2" indent="0">
              <a:spcBef>
                <a:spcPts val="300"/>
              </a:spcBef>
              <a:spcAft>
                <a:spcPts val="300"/>
              </a:spcAft>
              <a:buNone/>
            </a:pPr>
            <a:r>
              <a:rPr lang="en-US" sz="2000" dirty="0"/>
              <a:t>     (</a:t>
            </a:r>
            <a:r>
              <a:rPr lang="en-US" sz="2000" b="1" dirty="0"/>
              <a:t>P</a:t>
            </a:r>
            <a:r>
              <a:rPr lang="en-US" sz="2000" dirty="0"/>
              <a:t>=Present, </a:t>
            </a:r>
            <a:r>
              <a:rPr lang="en-US" sz="2000" b="1" dirty="0"/>
              <a:t>A</a:t>
            </a:r>
            <a:r>
              <a:rPr lang="en-US" sz="2000" dirty="0"/>
              <a:t>=Absent, </a:t>
            </a:r>
            <a:r>
              <a:rPr lang="en-US" sz="2000" b="1" dirty="0"/>
              <a:t>W</a:t>
            </a:r>
            <a:r>
              <a:rPr lang="en-US" sz="2000" dirty="0"/>
              <a:t>=Withdrawn, 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400" dirty="0"/>
              <a:t>Accommodations Provided AND accommodations Used</a:t>
            </a:r>
          </a:p>
          <a:p>
            <a:pPr lvl="1">
              <a:spcBef>
                <a:spcPts val="300"/>
              </a:spcBef>
              <a:spcAft>
                <a:spcPts val="300"/>
              </a:spcAft>
              <a:buFont typeface="Arial" panose="020B0604020202020204" pitchFamily="34" charset="0"/>
              <a:buChar char="•"/>
            </a:pPr>
            <a:r>
              <a:rPr lang="en-US" sz="2400" dirty="0"/>
              <a:t>Signatures of test administrator and school assessment coordinator</a:t>
            </a:r>
          </a:p>
          <a:p>
            <a:pPr lvl="1">
              <a:spcBef>
                <a:spcPts val="300"/>
              </a:spcBef>
              <a:spcAft>
                <a:spcPts val="300"/>
              </a:spcAft>
              <a:buFont typeface="Arial" panose="020B0604020202020204" pitchFamily="34" charset="0"/>
              <a:buChar char="•"/>
            </a:pPr>
            <a:r>
              <a:rPr lang="en-US" sz="2400" dirty="0"/>
              <a:t>Security numbers of PBT documents assigned to each student</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1976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9AB77D4-AC38-F591-2AE5-7E91395662C8}"/>
              </a:ext>
            </a:extLst>
          </p:cNvPr>
          <p:cNvPicPr>
            <a:picLocks noChangeAspect="1"/>
          </p:cNvPicPr>
          <p:nvPr/>
        </p:nvPicPr>
        <p:blipFill>
          <a:blip r:embed="rId4"/>
          <a:stretch>
            <a:fillRect/>
          </a:stretch>
        </p:blipFill>
        <p:spPr>
          <a:xfrm>
            <a:off x="257360" y="59508"/>
            <a:ext cx="8581840" cy="6701935"/>
          </a:xfrm>
          <a:prstGeom prst="rect">
            <a:avLst/>
          </a:prstGeom>
          <a:ln>
            <a:solidFill>
              <a:schemeClr val="tx1"/>
            </a:solidFill>
          </a:ln>
        </p:spPr>
      </p:pic>
    </p:spTree>
    <p:extLst>
      <p:ext uri="{BB962C8B-B14F-4D97-AF65-F5344CB8AC3E}">
        <p14:creationId xmlns:p14="http://schemas.microsoft.com/office/powerpoint/2010/main" val="95332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0"/>
            <a:ext cx="8737092" cy="4343399"/>
          </a:xfrm>
        </p:spPr>
        <p:txBody>
          <a:bodyPr>
            <a:noAutofit/>
          </a:bodyPr>
          <a:lstStyle/>
          <a:p>
            <a:pPr marL="0" indent="0">
              <a:buNone/>
            </a:pPr>
            <a:r>
              <a:rPr lang="en-US" sz="2800" b="1" dirty="0"/>
              <a:t>Security Log (Grades 3-6)</a:t>
            </a:r>
            <a:endParaRPr lang="en-US" sz="2800" dirty="0"/>
          </a:p>
          <a:p>
            <a:r>
              <a:rPr lang="en-US" sz="2400" dirty="0"/>
              <a:t>Each test administrator is required to maintain an accurate </a:t>
            </a:r>
            <a:r>
              <a:rPr lang="en-US" sz="2400" b="1" dirty="0"/>
              <a:t>Security Log</a:t>
            </a:r>
            <a:r>
              <a:rPr lang="en-US" sz="2400" dirty="0"/>
              <a:t>, provided in the testing manuals. </a:t>
            </a:r>
          </a:p>
          <a:p>
            <a:r>
              <a:rPr lang="en-US" sz="2400" b="1" dirty="0"/>
              <a:t>Anyone who enters a testing room for any length of time is required to sign the log. </a:t>
            </a:r>
          </a:p>
          <a:p>
            <a:r>
              <a:rPr lang="en-US" sz="2400" dirty="0"/>
              <a:t>This applies to test administrators, proctors, and anyone who relieves a test administrator, even for a short break.</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9105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92348C2E-02FD-5B45-401A-0209364692C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B3876A-461C-9EA8-D4A4-01D2E08D15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9624CA67-CA86-1A0C-612F-44E254394C38}"/>
              </a:ext>
            </a:extLst>
          </p:cNvPr>
          <p:cNvPicPr>
            <a:picLocks noChangeAspect="1"/>
          </p:cNvPicPr>
          <p:nvPr/>
        </p:nvPicPr>
        <p:blipFill>
          <a:blip r:embed="rId4"/>
          <a:stretch>
            <a:fillRect/>
          </a:stretch>
        </p:blipFill>
        <p:spPr>
          <a:xfrm>
            <a:off x="79479" y="74798"/>
            <a:ext cx="8985042" cy="6638900"/>
          </a:xfrm>
          <a:prstGeom prst="rect">
            <a:avLst/>
          </a:prstGeom>
          <a:ln>
            <a:solidFill>
              <a:schemeClr val="tx1"/>
            </a:solidFill>
          </a:ln>
        </p:spPr>
      </p:pic>
    </p:spTree>
    <p:extLst>
      <p:ext uri="{BB962C8B-B14F-4D97-AF65-F5344CB8AC3E}">
        <p14:creationId xmlns:p14="http://schemas.microsoft.com/office/powerpoint/2010/main" val="12411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905000"/>
            <a:ext cx="8737092" cy="4724400"/>
          </a:xfrm>
        </p:spPr>
        <p:txBody>
          <a:bodyPr>
            <a:noAutofit/>
          </a:bodyPr>
          <a:lstStyle/>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for Grades 3-6 paper-based materials must be maintained at all times.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399"/>
            <a:ext cx="9144000" cy="4929981"/>
          </a:xfrm>
        </p:spPr>
        <p:txBody>
          <a:bodyPr>
            <a:noAutofit/>
          </a:bodyPr>
          <a:lstStyle/>
          <a:p>
            <a:pPr marL="0" lvl="0" indent="115888">
              <a:buNone/>
            </a:pPr>
            <a:r>
              <a:rPr lang="en-US" sz="2700" b="1" dirty="0">
                <a:solidFill>
                  <a:prstClr val="black"/>
                </a:solidFill>
              </a:rPr>
              <a:t>Seating Charts (Grades 3-6)</a:t>
            </a:r>
          </a:p>
          <a:p>
            <a:pPr marL="0" indent="0">
              <a:spcBef>
                <a:spcPts val="300"/>
              </a:spcBef>
              <a:spcAft>
                <a:spcPts val="300"/>
              </a:spcAft>
              <a:buNone/>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400" dirty="0"/>
              <a:t>Test Administrator name</a:t>
            </a:r>
          </a:p>
          <a:p>
            <a:pPr lvl="1">
              <a:spcBef>
                <a:spcPts val="300"/>
              </a:spcBef>
              <a:spcAft>
                <a:spcPts val="300"/>
              </a:spcAft>
            </a:pPr>
            <a:r>
              <a:rPr lang="en-US" sz="2400" dirty="0"/>
              <a:t>Date</a:t>
            </a:r>
          </a:p>
          <a:p>
            <a:pPr lvl="1">
              <a:spcBef>
                <a:spcPts val="300"/>
              </a:spcBef>
              <a:spcAft>
                <a:spcPts val="300"/>
              </a:spcAft>
            </a:pPr>
            <a:r>
              <a:rPr lang="en-US" sz="2400" dirty="0"/>
              <a:t>Subject</a:t>
            </a:r>
          </a:p>
          <a:p>
            <a:pPr lvl="1">
              <a:spcBef>
                <a:spcPts val="300"/>
              </a:spcBef>
              <a:spcAft>
                <a:spcPts val="300"/>
              </a:spcAft>
            </a:pPr>
            <a:r>
              <a:rPr lang="en-US" sz="2400" dirty="0"/>
              <a:t>Session ID</a:t>
            </a:r>
          </a:p>
          <a:p>
            <a:pPr lvl="1">
              <a:spcBef>
                <a:spcPts val="300"/>
              </a:spcBef>
              <a:spcAft>
                <a:spcPts val="300"/>
              </a:spcAft>
            </a:pPr>
            <a:r>
              <a:rPr lang="en-US" sz="2400" dirty="0"/>
              <a:t>Room number</a:t>
            </a:r>
          </a:p>
          <a:p>
            <a:pPr lvl="1">
              <a:spcBef>
                <a:spcPts val="300"/>
              </a:spcBef>
              <a:spcAft>
                <a:spcPts val="300"/>
              </a:spcAft>
            </a:pPr>
            <a:r>
              <a:rPr lang="en-US" sz="2400" dirty="0"/>
              <a:t>Start/Stop times</a:t>
            </a:r>
          </a:p>
          <a:p>
            <a:pPr lvl="1">
              <a:spcBef>
                <a:spcPts val="300"/>
              </a:spcBef>
              <a:spcAft>
                <a:spcPts val="300"/>
              </a:spcAft>
            </a:pPr>
            <a:r>
              <a:rPr lang="en-US" sz="2400" dirty="0"/>
              <a:t>Student names and locations</a:t>
            </a:r>
          </a:p>
          <a:p>
            <a:pPr lvl="1">
              <a:spcBef>
                <a:spcPts val="300"/>
              </a:spcBef>
              <a:spcAft>
                <a:spcPts val="300"/>
              </a:spcAft>
            </a:pPr>
            <a:r>
              <a:rPr lang="en-US" sz="2400" dirty="0"/>
              <a:t>Arrow showing direction students are facing</a:t>
            </a:r>
          </a:p>
          <a:p>
            <a:pPr lvl="1">
              <a:spcBef>
                <a:spcPts val="300"/>
              </a:spcBef>
              <a:spcAft>
                <a:spcPts val="300"/>
              </a:spcAft>
            </a:pPr>
            <a:r>
              <a:rPr lang="en-US" sz="2400" dirty="0"/>
              <a:t>Chromebook ID if there were technical issues</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920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a:extLst>
            <a:ext uri="{FF2B5EF4-FFF2-40B4-BE49-F238E27FC236}">
              <a16:creationId xmlns:a16="http://schemas.microsoft.com/office/drawing/2014/main" id="{310BA84F-7866-8967-E944-99A8A5C3C6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660008-7115-E63D-43D1-5F685525E80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E729CE8-1CEA-ACAB-6F9F-71FA0E3C179F}"/>
              </a:ext>
            </a:extLst>
          </p:cNvPr>
          <p:cNvPicPr>
            <a:picLocks noChangeAspect="1"/>
          </p:cNvPicPr>
          <p:nvPr/>
        </p:nvPicPr>
        <p:blipFill>
          <a:blip r:embed="rId4"/>
          <a:stretch>
            <a:fillRect/>
          </a:stretch>
        </p:blipFill>
        <p:spPr>
          <a:xfrm>
            <a:off x="2042759" y="147179"/>
            <a:ext cx="5058481" cy="6563641"/>
          </a:xfrm>
          <a:prstGeom prst="rect">
            <a:avLst/>
          </a:prstGeom>
          <a:ln>
            <a:solidFill>
              <a:schemeClr val="tx1"/>
            </a:solidFill>
          </a:ln>
        </p:spPr>
      </p:pic>
    </p:spTree>
    <p:extLst>
      <p:ext uri="{BB962C8B-B14F-4D97-AF65-F5344CB8AC3E}">
        <p14:creationId xmlns:p14="http://schemas.microsoft.com/office/powerpoint/2010/main" val="112239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AA1E51C-E8E0-4DD7-A91F-A32F3D9C19F2}"/>
              </a:ext>
            </a:extLst>
          </p:cNvPr>
          <p:cNvSpPr>
            <a:spLocks noGrp="1"/>
          </p:cNvSpPr>
          <p:nvPr>
            <p:ph idx="1"/>
          </p:nvPr>
        </p:nvSpPr>
        <p:spPr/>
        <p:txBody>
          <a:bodyPr/>
          <a:lstStyle/>
          <a:p>
            <a:pPr marL="0" indent="0">
              <a:spcBef>
                <a:spcPts val="300"/>
              </a:spcBef>
              <a:spcAft>
                <a:spcPts val="300"/>
              </a:spcAft>
              <a:buNone/>
            </a:pPr>
            <a:r>
              <a:rPr lang="en-US" sz="2800" b="1" dirty="0"/>
              <a:t>Distribute Test Materials (Grades 3-6)</a:t>
            </a:r>
          </a:p>
          <a:p>
            <a:pPr marL="0" indent="0">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Administration Record</a:t>
            </a:r>
          </a:p>
          <a:p>
            <a:pPr marL="800100">
              <a:spcBef>
                <a:spcPts val="300"/>
              </a:spcBef>
              <a:spcAft>
                <a:spcPts val="300"/>
              </a:spcAft>
            </a:pPr>
            <a:r>
              <a:rPr lang="en-US" sz="2400" dirty="0"/>
              <a:t>Security Log </a:t>
            </a:r>
          </a:p>
          <a:p>
            <a:pPr marL="800100">
              <a:spcBef>
                <a:spcPts val="300"/>
              </a:spcBef>
              <a:spcAft>
                <a:spcPts val="300"/>
              </a:spcAft>
            </a:pPr>
            <a:r>
              <a:rPr lang="en-US" sz="2400" dirty="0"/>
              <a:t>Seating Chart</a:t>
            </a:r>
          </a:p>
          <a:p>
            <a:pPr marL="800100">
              <a:spcBef>
                <a:spcPts val="300"/>
              </a:spcBef>
              <a:spcAft>
                <a:spcPts val="300"/>
              </a:spcAft>
            </a:pPr>
            <a:r>
              <a:rPr lang="en-US" sz="2400" dirty="0"/>
              <a:t>Pens/Pencils &amp; Scratch Paper</a:t>
            </a:r>
          </a:p>
          <a:p>
            <a:pPr marL="800100">
              <a:spcBef>
                <a:spcPts val="300"/>
              </a:spcBef>
              <a:spcAft>
                <a:spcPts val="300"/>
              </a:spcAft>
            </a:pPr>
            <a:r>
              <a:rPr lang="en-US" sz="2400" dirty="0"/>
              <a:t>Test and answer books or special document materials (PBT)</a:t>
            </a:r>
          </a:p>
        </p:txBody>
      </p:sp>
    </p:spTree>
    <p:extLst>
      <p:ext uri="{BB962C8B-B14F-4D97-AF65-F5344CB8AC3E}">
        <p14:creationId xmlns:p14="http://schemas.microsoft.com/office/powerpoint/2010/main" val="3652325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55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lvl="0" indent="0">
              <a:spcBef>
                <a:spcPts val="300"/>
              </a:spcBef>
              <a:spcAft>
                <a:spcPts val="300"/>
              </a:spcAft>
              <a:buNone/>
            </a:pPr>
            <a:r>
              <a:rPr lang="en-US" sz="2800" b="1" dirty="0">
                <a:solidFill>
                  <a:prstClr val="black"/>
                </a:solidFill>
              </a:rPr>
              <a:t>Monitor Student Progress</a:t>
            </a:r>
          </a:p>
          <a:p>
            <a:r>
              <a:rPr lang="en-US" sz="2400" dirty="0"/>
              <a:t>Use reports in TIDE and Renaissance to track completion rates and determine which students still need to be tested. </a:t>
            </a:r>
          </a:p>
          <a:p>
            <a:r>
              <a:rPr lang="en-US" sz="2400" dirty="0"/>
              <a:t>Further information on reports can be found in the </a:t>
            </a:r>
            <a:r>
              <a:rPr lang="en-US" sz="2400" i="1" dirty="0"/>
              <a:t>TIDE User Guide </a:t>
            </a:r>
            <a:r>
              <a:rPr lang="en-US" sz="2400" dirty="0"/>
              <a:t>and </a:t>
            </a:r>
            <a:r>
              <a:rPr lang="en-US" sz="2400" i="1" dirty="0"/>
              <a:t>Renaissance Help Center.</a:t>
            </a:r>
            <a:endParaRPr lang="en-US" sz="2400" b="1" dirty="0">
              <a:solidFill>
                <a:prstClr val="black"/>
              </a:solidFill>
            </a:endParaRPr>
          </a:p>
          <a:p>
            <a:r>
              <a:rPr lang="en-US" sz="2400" dirty="0">
                <a:solidFill>
                  <a:prstClr val="black"/>
                </a:solidFill>
              </a:rPr>
              <a:t>Submit requests to re-open and restart tests in TIDE when necessary and email Nate and Heather.</a:t>
            </a:r>
            <a:r>
              <a:rPr lang="en-US" sz="2400" dirty="0"/>
              <a:t> We are not notified when these requests are submitted.</a:t>
            </a:r>
          </a:p>
          <a:p>
            <a:r>
              <a:rPr lang="en-US" sz="2400" dirty="0">
                <a:solidFill>
                  <a:prstClr val="black"/>
                </a:solidFill>
              </a:rPr>
              <a:t>Mark Non-Participation for K-2 students                                          that do not test.</a:t>
            </a:r>
          </a:p>
          <a:p>
            <a:pPr>
              <a:lnSpc>
                <a:spcPct val="100000"/>
              </a:lnSpc>
              <a:spcBef>
                <a:spcPts val="0"/>
              </a:spcBef>
              <a:spcAft>
                <a:spcPts val="0"/>
              </a:spcAft>
            </a:pPr>
            <a:endParaRPr lang="en-US" sz="2400" dirty="0"/>
          </a:p>
          <a:p>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3AE0BBA-24F0-3D82-BCE0-B7CA6E333A4D}"/>
              </a:ext>
            </a:extLst>
          </p:cNvPr>
          <p:cNvPicPr>
            <a:picLocks noChangeAspect="1"/>
          </p:cNvPicPr>
          <p:nvPr/>
        </p:nvPicPr>
        <p:blipFill>
          <a:blip r:embed="rId4"/>
          <a:stretch>
            <a:fillRect/>
          </a:stretch>
        </p:blipFill>
        <p:spPr>
          <a:xfrm>
            <a:off x="5995555" y="4343400"/>
            <a:ext cx="2611085" cy="2346325"/>
          </a:xfrm>
          <a:prstGeom prst="rect">
            <a:avLst/>
          </a:prstGeom>
          <a:ln>
            <a:solidFill>
              <a:schemeClr val="tx1"/>
            </a:solidFill>
          </a:ln>
        </p:spPr>
      </p:pic>
    </p:spTree>
    <p:extLst>
      <p:ext uri="{BB962C8B-B14F-4D97-AF65-F5344CB8AC3E}">
        <p14:creationId xmlns:p14="http://schemas.microsoft.com/office/powerpoint/2010/main" val="1487080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to you after testing. </a:t>
            </a:r>
          </a:p>
          <a:p>
            <a:pPr marL="457200" lvl="1" indent="-457200">
              <a:spcAft>
                <a:spcPts val="0"/>
              </a:spcAft>
              <a:buFont typeface="Arial" panose="020B0604020202020204" pitchFamily="34" charset="0"/>
              <a:buChar char="•"/>
            </a:pPr>
            <a:r>
              <a:rPr lang="en-US" sz="2400" dirty="0"/>
              <a:t>Make copies of the following documents:</a:t>
            </a:r>
            <a:endParaRPr lang="en-US" dirty="0"/>
          </a:p>
          <a:p>
            <a:pPr lvl="2">
              <a:spcBef>
                <a:spcPts val="0"/>
              </a:spcBef>
              <a:spcAft>
                <a:spcPts val="0"/>
              </a:spcAft>
              <a:buFontTx/>
              <a:buChar char="-"/>
            </a:pPr>
            <a:r>
              <a:rPr lang="en-US" dirty="0"/>
              <a:t>Sign-In sheets from your training</a:t>
            </a:r>
          </a:p>
          <a:p>
            <a:pPr lvl="2">
              <a:spcBef>
                <a:spcPts val="0"/>
              </a:spcBef>
              <a:spcAft>
                <a:spcPts val="0"/>
              </a:spcAft>
              <a:buFontTx/>
              <a:buChar char="-"/>
            </a:pPr>
            <a:r>
              <a:rPr lang="en-US" dirty="0"/>
              <a:t>Signed Security Agreements</a:t>
            </a:r>
          </a:p>
          <a:p>
            <a:pPr lvl="2">
              <a:spcBef>
                <a:spcPts val="0"/>
              </a:spcBef>
              <a:spcAft>
                <a:spcPts val="0"/>
              </a:spcAft>
              <a:buFontTx/>
              <a:buChar char="-"/>
            </a:pPr>
            <a:r>
              <a:rPr lang="en-US" dirty="0"/>
              <a:t>Signed Prohibited Activities Agreements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 for PBT (if any)</a:t>
            </a:r>
          </a:p>
          <a:p>
            <a:pPr marL="914400" lvl="2" indent="0">
              <a:spcBef>
                <a:spcPts val="0"/>
              </a:spcBef>
              <a:spcAft>
                <a:spcPts val="0"/>
              </a:spcAft>
              <a:buNone/>
            </a:pPr>
            <a:endParaRPr lang="en-US" sz="2000" dirty="0"/>
          </a:p>
          <a:p>
            <a:pPr>
              <a:spcBef>
                <a:spcPts val="0"/>
              </a:spcBef>
              <a:spcAft>
                <a:spcPts val="0"/>
              </a:spcAft>
            </a:pPr>
            <a:r>
              <a:rPr lang="en-US" sz="2400" dirty="0"/>
              <a:t>Retain your copies and </a:t>
            </a:r>
            <a:r>
              <a:rPr lang="en-US" sz="2400" b="1" dirty="0"/>
              <a:t>return the originals to Evaluation Services in your Security Box</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52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2651A31-A06D-854F-20C4-53DC7C0312E7}"/>
              </a:ext>
            </a:extLst>
          </p:cNvPr>
          <p:cNvPicPr>
            <a:picLocks noChangeAspect="1"/>
          </p:cNvPicPr>
          <p:nvPr/>
        </p:nvPicPr>
        <p:blipFill>
          <a:blip r:embed="rId4"/>
          <a:stretch>
            <a:fillRect/>
          </a:stretch>
        </p:blipFill>
        <p:spPr>
          <a:xfrm>
            <a:off x="1897678" y="84137"/>
            <a:ext cx="5348643" cy="6689725"/>
          </a:xfrm>
          <a:prstGeom prst="rect">
            <a:avLst/>
          </a:prstGeom>
          <a:ln>
            <a:solidFill>
              <a:schemeClr val="tx1"/>
            </a:solidFill>
          </a:ln>
        </p:spPr>
      </p:pic>
    </p:spTree>
    <p:extLst>
      <p:ext uri="{BB962C8B-B14F-4D97-AF65-F5344CB8AC3E}">
        <p14:creationId xmlns:p14="http://schemas.microsoft.com/office/powerpoint/2010/main" val="15796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740770-8953-24DA-5698-EB7459884743}"/>
              </a:ext>
            </a:extLst>
          </p:cNvPr>
          <p:cNvPicPr>
            <a:picLocks noChangeAspect="1"/>
          </p:cNvPicPr>
          <p:nvPr/>
        </p:nvPicPr>
        <p:blipFill>
          <a:blip r:embed="rId4"/>
          <a:stretch>
            <a:fillRect/>
          </a:stretch>
        </p:blipFill>
        <p:spPr>
          <a:xfrm>
            <a:off x="304800" y="535912"/>
            <a:ext cx="4173233" cy="5927723"/>
          </a:xfrm>
          <a:prstGeom prst="rect">
            <a:avLst/>
          </a:prstGeom>
          <a:ln>
            <a:solidFill>
              <a:schemeClr val="tx1"/>
            </a:solidFill>
          </a:ln>
        </p:spPr>
      </p:pic>
      <p:pic>
        <p:nvPicPr>
          <p:cNvPr id="10" name="Picture 9">
            <a:extLst>
              <a:ext uri="{FF2B5EF4-FFF2-40B4-BE49-F238E27FC236}">
                <a16:creationId xmlns:a16="http://schemas.microsoft.com/office/drawing/2014/main" id="{339CC5AE-64FF-E88D-5759-74886AD52EB3}"/>
              </a:ext>
            </a:extLst>
          </p:cNvPr>
          <p:cNvPicPr>
            <a:picLocks noChangeAspect="1"/>
          </p:cNvPicPr>
          <p:nvPr/>
        </p:nvPicPr>
        <p:blipFill>
          <a:blip r:embed="rId5"/>
          <a:stretch>
            <a:fillRect/>
          </a:stretch>
        </p:blipFill>
        <p:spPr>
          <a:xfrm>
            <a:off x="4724399" y="535912"/>
            <a:ext cx="4142795" cy="5927722"/>
          </a:xfrm>
          <a:prstGeom prst="rect">
            <a:avLst/>
          </a:prstGeom>
          <a:ln>
            <a:solidFill>
              <a:schemeClr val="tx1"/>
            </a:solidFill>
          </a:ln>
        </p:spPr>
      </p:pic>
    </p:spTree>
    <p:extLst>
      <p:ext uri="{BB962C8B-B14F-4D97-AF65-F5344CB8AC3E}">
        <p14:creationId xmlns:p14="http://schemas.microsoft.com/office/powerpoint/2010/main" val="213242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 (Grades 3-6)</a:t>
            </a:r>
          </a:p>
          <a:p>
            <a:pPr marL="0" indent="0">
              <a:lnSpc>
                <a:spcPct val="80000"/>
              </a:lnSpc>
              <a:spcBef>
                <a:spcPts val="600"/>
              </a:spcBef>
              <a:spcAft>
                <a:spcPts val="600"/>
              </a:spcAft>
              <a:buNone/>
            </a:pPr>
            <a:r>
              <a:rPr lang="en-US" sz="2100" dirty="0"/>
              <a:t>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447800" y="3276600"/>
            <a:ext cx="5736432" cy="1208312"/>
          </a:xfrm>
          <a:prstGeom prst="rect">
            <a:avLst/>
          </a:prstGeom>
        </p:spPr>
      </p:pic>
    </p:spTree>
    <p:extLst>
      <p:ext uri="{BB962C8B-B14F-4D97-AF65-F5344CB8AC3E}">
        <p14:creationId xmlns:p14="http://schemas.microsoft.com/office/powerpoint/2010/main" val="233456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a:t>
            </a:r>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2387075"/>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101009</TotalTime>
  <Words>3198</Words>
  <Application>Microsoft Office PowerPoint</Application>
  <PresentationFormat>On-screen Show (4:3)</PresentationFormat>
  <Paragraphs>323</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Tahoma</vt:lpstr>
      <vt:lpstr>Office Theme</vt:lpstr>
      <vt:lpstr>2025  PM1 &amp; PM2 Statewide Assessments Training Materials  Elementary</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Test Security Policies and Procedures</vt:lpstr>
      <vt:lpstr>Paper-Based Testing  Policies and Procedures</vt:lpstr>
      <vt:lpstr>Paper-Based Testing  Policies and Procedures</vt:lpstr>
      <vt:lpstr>Test Invalidation Policies and Procedures</vt:lpstr>
      <vt:lpstr>PowerPoint Presentation</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 NEW</vt:lpstr>
      <vt:lpstr>Test Administration Schedule</vt:lpstr>
      <vt:lpstr>Test Administration Schedule</vt:lpstr>
      <vt:lpstr>Test Materials</vt:lpstr>
      <vt:lpstr>Test Materials</vt:lpstr>
      <vt:lpstr>School Assessment Coordinator Before Testing</vt:lpstr>
      <vt:lpstr>School Assessment Coordinator Before Testing</vt:lpstr>
      <vt:lpstr>School Assessment Coordinator Before Testing</vt:lpstr>
      <vt:lpstr>PowerPoint Presentation</vt:lpstr>
      <vt:lpstr>PowerPoint Presentation</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PowerPoint Presentation</vt:lpstr>
      <vt:lpstr>School Assessment Coordinator Before Testing</vt:lpstr>
      <vt:lpstr>PowerPoint Presentation</vt:lpstr>
      <vt:lpstr>School Assessment Coordinator During Testing</vt:lpstr>
      <vt:lpstr>School Assessment Coordinator During Testing</vt:lpstr>
      <vt:lpstr>School Assessment Coordinator During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1402</cp:revision>
  <cp:lastPrinted>2023-02-21T15:33:20Z</cp:lastPrinted>
  <dcterms:created xsi:type="dcterms:W3CDTF">2014-12-03T16:33:38Z</dcterms:created>
  <dcterms:modified xsi:type="dcterms:W3CDTF">2025-08-15T13:13:28Z</dcterms:modified>
</cp:coreProperties>
</file>